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59" r:id="rId5"/>
    <p:sldId id="262" r:id="rId6"/>
    <p:sldId id="269" r:id="rId7"/>
    <p:sldId id="266" r:id="rId8"/>
    <p:sldId id="267" r:id="rId9"/>
    <p:sldId id="268" r:id="rId10"/>
    <p:sldId id="263" r:id="rId11"/>
    <p:sldId id="264" r:id="rId12"/>
    <p:sldId id="265" r:id="rId13"/>
    <p:sldId id="261" r:id="rId14"/>
    <p:sldId id="271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9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A5EA-D4CF-4F79-A30B-BBB2A15763F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439F-D8AE-4E4C-AF6C-B2E939B3F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80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1) Χορήγηση ενός μη τοξικού φαρμάκου ή χρωστικής (</a:t>
            </a:r>
            <a:r>
              <a:rPr lang="el-GR" dirty="0" err="1" smtClean="0"/>
              <a:t>φωτοευαισθητοποιητής</a:t>
            </a:r>
            <a:r>
              <a:rPr lang="el-GR" dirty="0" smtClean="0"/>
              <a:t> (PS)) ενδοφλέβια ή τοπικά στην βλάβη (συνήθως καρκίνος). </a:t>
            </a:r>
          </a:p>
          <a:p>
            <a:r>
              <a:rPr lang="el-GR" dirty="0" smtClean="0"/>
              <a:t>2) Περίοδος συσσώρευσης </a:t>
            </a:r>
            <a:r>
              <a:rPr lang="en-US" dirty="0" smtClean="0"/>
              <a:t>PS</a:t>
            </a:r>
            <a:r>
              <a:rPr lang="en-US" baseline="0" dirty="0" smtClean="0"/>
              <a:t> </a:t>
            </a:r>
            <a:r>
              <a:rPr lang="el-GR" baseline="0" dirty="0" smtClean="0"/>
              <a:t>και </a:t>
            </a:r>
            <a:r>
              <a:rPr lang="el-GR" dirty="0" smtClean="0"/>
              <a:t>επώασης.</a:t>
            </a:r>
          </a:p>
          <a:p>
            <a:r>
              <a:rPr lang="el-GR" dirty="0" smtClean="0"/>
              <a:t>3) Ακτινοβόληση με μήκος κύματος συνήθως κόκκινου ορατού φωτός (620-690 nm)</a:t>
            </a:r>
          </a:p>
          <a:p>
            <a:r>
              <a:rPr lang="el-GR" dirty="0" smtClean="0"/>
              <a:t>4) Παρουσία οξυγόνου δημιουργούνται κυτταροτοξικών ειδών </a:t>
            </a:r>
            <a:r>
              <a:rPr lang="el-GR" dirty="0" smtClean="0">
                <a:sym typeface="Wingdings 3" panose="05040102010807070707" pitchFamily="18" charset="2"/>
              </a:rPr>
              <a:t> </a:t>
            </a:r>
            <a:r>
              <a:rPr lang="el-GR" dirty="0" smtClean="0"/>
              <a:t>κυτταρικός θάνατος </a:t>
            </a:r>
            <a:r>
              <a:rPr lang="el-GR" dirty="0" smtClean="0">
                <a:sym typeface="Wingdings 3" panose="05040102010807070707" pitchFamily="18" charset="2"/>
              </a:rPr>
              <a:t> </a:t>
            </a:r>
            <a:r>
              <a:rPr lang="el-GR" dirty="0" smtClean="0"/>
              <a:t>καταστροφή ιστού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439F-D8AE-4E4C-AF6C-B2E939B3FD7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98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Τύπου 1: απευθείας αντίδραση με βιομόρια με μεταφορά πρωτονίου ή ενός ηλεκτρονίου προς σχηματισμό ρίζας. Αυτές οι ρίζες μπορούν να αντιδράσουν περαιτέρω με οξυγόνο για να παράγουν ROS.</a:t>
            </a:r>
          </a:p>
          <a:p>
            <a:r>
              <a:rPr lang="el-GR" dirty="0" smtClean="0"/>
              <a:t>Τύπου 2: ο </a:t>
            </a:r>
            <a:r>
              <a:rPr lang="en-US" dirty="0" smtClean="0"/>
              <a:t>triplet </a:t>
            </a:r>
            <a:r>
              <a:rPr lang="el-GR" dirty="0" smtClean="0"/>
              <a:t>PS μεταφέρει την ενέργεια του κατευθείαν στο μοριακό οξυγόνο (</a:t>
            </a:r>
            <a:r>
              <a:rPr lang="el-GR" dirty="0" err="1" smtClean="0"/>
              <a:t>triplet</a:t>
            </a:r>
            <a:r>
              <a:rPr lang="el-GR" dirty="0" smtClean="0"/>
              <a:t> στην βασική κατάσταση), προς σχηματισμό</a:t>
            </a:r>
            <a:r>
              <a:rPr lang="el-GR" baseline="0" dirty="0" smtClean="0"/>
              <a:t> της </a:t>
            </a:r>
            <a:r>
              <a:rPr lang="el-GR" dirty="0" smtClean="0"/>
              <a:t>διεγερμένης κατάστασης </a:t>
            </a:r>
            <a:r>
              <a:rPr lang="el-GR" dirty="0" err="1" smtClean="0"/>
              <a:t>singlet</a:t>
            </a:r>
            <a:r>
              <a:rPr lang="el-GR" dirty="0" smtClean="0"/>
              <a:t> οξυγόνου.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439F-D8AE-4E4C-AF6C-B2E939B3FD7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23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PET: </a:t>
            </a:r>
            <a:r>
              <a:rPr lang="el-GR" dirty="0" err="1" smtClean="0"/>
              <a:t>Photoinduced</a:t>
            </a:r>
            <a:r>
              <a:rPr lang="el-GR" baseline="0" dirty="0" smtClean="0"/>
              <a:t> </a:t>
            </a:r>
            <a:r>
              <a:rPr lang="el-GR" baseline="0" dirty="0" err="1" smtClean="0"/>
              <a:t>electron</a:t>
            </a:r>
            <a:r>
              <a:rPr lang="el-GR" baseline="0" dirty="0" smtClean="0"/>
              <a:t> </a:t>
            </a:r>
            <a:r>
              <a:rPr lang="el-GR" baseline="0" dirty="0" err="1" smtClean="0"/>
              <a:t>transfer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439F-D8AE-4E4C-AF6C-B2E939B3FD77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42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PMB:</a:t>
            </a:r>
            <a:r>
              <a:rPr lang="en-US" baseline="0" dirty="0" smtClean="0"/>
              <a:t> </a:t>
            </a:r>
            <a:r>
              <a:rPr lang="en-US" dirty="0" smtClean="0"/>
              <a:t>photodynamic molecular beacons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439F-D8AE-4E4C-AF6C-B2E939B3FD77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72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439F-D8AE-4E4C-AF6C-B2E939B3FD7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58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439F-D8AE-4E4C-AF6C-B2E939B3FD77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13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78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8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98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27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44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11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29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7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32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0A9B-B3FC-476A-B10D-C0EA7A219D1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3D4A-7E5C-4205-8D48-35D56FAE05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28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693399" y="2251880"/>
            <a:ext cx="8805203" cy="2339761"/>
          </a:xfrm>
        </p:spPr>
        <p:txBody>
          <a:bodyPr>
            <a:normAutofit fontScale="90000"/>
          </a:bodyPr>
          <a:lstStyle/>
          <a:p>
            <a:r>
              <a:rPr lang="el-GR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Φωτοδυναμική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Θεραπεία</a:t>
            </a:r>
            <a:b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Photodynamic Therapy (PDT)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484177"/>
            <a:ext cx="5739618" cy="978478"/>
          </a:xfrm>
        </p:spPr>
        <p:txBody>
          <a:bodyPr>
            <a:noAutofit/>
          </a:bodyPr>
          <a:lstStyle/>
          <a:p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ΠΑΓΚΑΛΟΥ ΜΑΡΙΝΑ Α.Μ. 1072</a:t>
            </a:r>
          </a:p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Μεταπτυχιακό μάθημα: </a:t>
            </a:r>
            <a:r>
              <a:rPr lang="el-G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Υπερμοριακή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Χημεία</a:t>
            </a:r>
          </a:p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Υπεύθυνος καθηγητής: </a:t>
            </a:r>
            <a:r>
              <a:rPr lang="el-G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Κουτσολέλος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Αθανάσιος</a:t>
            </a:r>
            <a:endParaRPr lang="el-GR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010058" y="22377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ΠΑΝΕΠΙΣΤΗΜΙΟ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ΚΡΗΤΗΣ </a:t>
            </a:r>
          </a:p>
          <a:p>
            <a:pPr algn="r"/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ΤΜΗΜΑ ΧΗΜΕΙΑΣ </a:t>
            </a:r>
          </a:p>
        </p:txBody>
      </p:sp>
      <p:pic>
        <p:nvPicPr>
          <p:cNvPr id="7170" name="Picture 2" descr="C:\Users\Ελένη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905" y="42885"/>
            <a:ext cx="1008111" cy="1008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6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4658" y="365126"/>
            <a:ext cx="8642684" cy="1287212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Nanotechnology-Based Drug </a:t>
            </a:r>
            <a:r>
              <a:rPr lang="en-US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Delivery Systems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9560" y="1825625"/>
            <a:ext cx="10515600" cy="2329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Μικρό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μέγεθος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NPs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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ξεπεράσουν βιολογικούς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φραγμούς και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κυτταρικές μεμβράνες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Υψηλή χωρητικότητα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στην μορφή μονομερούς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Αμφιφιλία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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μείωση ή αφαίρεση οργανικών διαλυτών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Προστασία από ενζυματική αποικοδόμηση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πρόωρη απελευθέρωσή + Δυνατότητα επιφανειακής τροποποίησης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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βελτίωση </a:t>
            </a:r>
            <a:r>
              <a:rPr lang="el-G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φαρμακοκινητικής</a:t>
            </a:r>
            <a:endParaRPr lang="el-G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Συνδυαστικές θεραπείες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Ενίσχυση χρόνου ζωής διεγερμένης κατάστασης και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ISC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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αύξηση απόδοσης </a:t>
            </a:r>
            <a:r>
              <a:rPr lang="en-US" sz="1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1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O</a:t>
            </a:r>
            <a:r>
              <a:rPr lang="en-US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2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4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1" y="4154905"/>
            <a:ext cx="6080760" cy="217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34193"/>
            <a:ext cx="11836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(Α)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Πολυμερικά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νανοσωματίδια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PNPs) (B)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λιπιδικοί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φορείς (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NLCs) (C) 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στερεά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λιπιδικά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νανοσωματίδια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SLNs) (D)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νανοσωματίδια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χρυσού(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AuNPs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(E)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λιποσώματα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F)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υδρο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gels (G) </a:t>
            </a:r>
            <a:r>
              <a:rPr lang="el-G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δενδριμερή</a:t>
            </a:r>
            <a:r>
              <a:rPr lang="el-GR" sz="11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H)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cyclodextrin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and (I) lamellar; (J) hexagonal; or (K) cubic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mesophases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liquid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crystallines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for photodynamic therapy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0321" y="4112936"/>
            <a:ext cx="2998038" cy="2263225"/>
          </a:xfrm>
          <a:prstGeom prst="rect">
            <a:avLst/>
          </a:prstGeom>
        </p:spPr>
      </p:pic>
      <p:sp>
        <p:nvSpPr>
          <p:cNvPr id="7" name="Διάγραμμα ροής: Διάτρητη ταινία 6"/>
          <p:cNvSpPr/>
          <p:nvPr/>
        </p:nvSpPr>
        <p:spPr>
          <a:xfrm>
            <a:off x="8887040" y="956850"/>
            <a:ext cx="2634399" cy="15642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̴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1-100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nm</a:t>
            </a:r>
          </a:p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Διαστάσεις ανάλογες </a:t>
            </a:r>
            <a:r>
              <a:rPr lang="el-G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βιομορίων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98595" y="365126"/>
            <a:ext cx="2594811" cy="950328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nMOFs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60320" y="1475105"/>
            <a:ext cx="7071360" cy="3218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Πορφυρινικά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nMOFs</a:t>
            </a:r>
            <a:endParaRPr lang="el-GR" sz="2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PS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ως μονομερές + ικανότητα παραγωγής </a:t>
            </a:r>
            <a:r>
              <a:rPr lang="en-US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1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O</a:t>
            </a:r>
            <a:r>
              <a:rPr lang="en-US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Υψηλή χωρητικότητα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Υψηλή προσβασιμότητα παραγ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ό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ντων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PDT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Βιοσυμβατά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+ Βιοδιασπώμενα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Έλεγχος παραγωγής </a:t>
            </a:r>
            <a:r>
              <a:rPr lang="en-US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1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O</a:t>
            </a:r>
            <a:r>
              <a:rPr lang="en-US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2</a:t>
            </a:r>
          </a:p>
        </p:txBody>
      </p:sp>
      <p:sp>
        <p:nvSpPr>
          <p:cNvPr id="5" name="Σύννεφο 4"/>
          <p:cNvSpPr/>
          <p:nvPr/>
        </p:nvSpPr>
        <p:spPr>
          <a:xfrm>
            <a:off x="0" y="0"/>
            <a:ext cx="2796540" cy="2088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Ανόργανες δομικές 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μονάδες </a:t>
            </a:r>
            <a:endParaRPr lang="el-G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</a:p>
          <a:p>
            <a:pPr algn="ctr"/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Οργανικοί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linkers</a:t>
            </a:r>
          </a:p>
        </p:txBody>
      </p:sp>
      <p:sp>
        <p:nvSpPr>
          <p:cNvPr id="7" name="Σύννεφο 6"/>
          <p:cNvSpPr/>
          <p:nvPr/>
        </p:nvSpPr>
        <p:spPr>
          <a:xfrm>
            <a:off x="9197340" y="379732"/>
            <a:ext cx="2819400" cy="15703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9563100" y="703244"/>
            <a:ext cx="208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Χημειοθεραπεία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+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Γονιδιακή Θεραπεία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30"/>
          <a:stretch/>
        </p:blipFill>
        <p:spPr>
          <a:xfrm>
            <a:off x="1795062" y="3690356"/>
            <a:ext cx="498692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1147" y="6581001"/>
            <a:ext cx="2998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tetrakis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(4-carboxyphenyl)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porphyrin</a:t>
            </a:r>
            <a:endParaRPr lang="el-G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442"/>
          <a:stretch/>
        </p:blipFill>
        <p:spPr>
          <a:xfrm>
            <a:off x="0" y="3408333"/>
            <a:ext cx="1863090" cy="31605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31680" y="4419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6118860" y="5857130"/>
            <a:ext cx="553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Χημική σταθερότητα +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nanoporous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κανάλια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→ 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Επιτρεπτή η αξιολόγηση μεγέθους εξαιτίας της ισοτροπικής αύξησης </a:t>
            </a:r>
            <a:r>
              <a:rPr lang="el-GR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μεγέθου</a:t>
            </a:r>
            <a:endParaRPr lang="el-GR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7055" y="4122291"/>
            <a:ext cx="3964305" cy="14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84848" y="365126"/>
            <a:ext cx="10022305" cy="1030537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nMOFs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Sized controlled synthesis 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" y="1799784"/>
            <a:ext cx="2536835" cy="202434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89" y="1799785"/>
            <a:ext cx="2546752" cy="20243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079460"/>
            <a:ext cx="6187440" cy="2139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0380" y="171012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Τροποποίηση με </a:t>
            </a:r>
            <a:r>
              <a:rPr lang="el-G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Φολικό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 οξύ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8906" y="4825620"/>
            <a:ext cx="3098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90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nm-PCN-224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1/4FA-90nm-PCN-224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Ίδια παραγωγή 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1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O</a:t>
            </a:r>
            <a:r>
              <a:rPr lang="en-US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2</a:t>
            </a:r>
            <a:endParaRPr lang="en-US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6"/>
          <a:srcRect l="2772"/>
          <a:stretch/>
        </p:blipFill>
        <p:spPr>
          <a:xfrm>
            <a:off x="2980321" y="4566775"/>
            <a:ext cx="2858824" cy="226953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19" y="4566775"/>
            <a:ext cx="2782202" cy="22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51679" y="283239"/>
            <a:ext cx="4088642" cy="999651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05584"/>
            <a:ext cx="10515600" cy="48799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H.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Abdel-Kader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Photodynamic Therapy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From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Theory to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Application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Springer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2014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2-11.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C. A. Robertson,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D. H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Evans, H.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Abrahamse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Photodynamic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therapy(PDT): A short review on cellular mechanisms and cancer research applications for PDT. Journal of Photochemistry and Photobiology B: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Biology,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2009,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96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1–8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P.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Majumdar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R.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Nomula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J.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Zhao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Activatable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triplet photosensitizers: magic bullets for targeted photodynamic therapy. Journal of Materials Chemistry C 2014, 2(30), 5982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S. O. McDonnell, M. J. Hall, L. T. Allen, A.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Byrne,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 M. Gallagher and D. F. O'Shea,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Supramolecular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photonic therapeutic agents. J. Am. Chem. Soc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.,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2005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127, 16360–16361.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M.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Lismont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L.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Dreesen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S.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Wuttke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Metal-Organic Framework Nanoparticles in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Photodynamic Therapy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: Current Status and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Perspectives.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Adv. Funct. 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Mater, 2017.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J. Park, Q. Jiang, D. Feng, L. Mao, H. Zhou, Size-Controlled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Synthesis of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Porphyrinic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Metal–Organic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Framework  and Functionalization for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Targeted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Photodynamic Therapy.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Journal of the American Chemical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Society,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G. M. F.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Calixto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J.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Bernegossi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L. M.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Freitas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C. R.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Fontana,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M.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Chorilli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Nanotechnology-Based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Drug Delivery Systems for Photodynamic Therapy of Cancer: A Review. Molecules 2016, 21,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342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0969" y="2019898"/>
            <a:ext cx="6230061" cy="4426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22" y="1096568"/>
            <a:ext cx="12094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Ευχαριστ</a:t>
            </a:r>
            <a:r>
              <a:rPr lang="el-GR" sz="5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ώ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για την προσοχή σας!!!</a:t>
            </a:r>
            <a:endParaRPr lang="el-GR" sz="5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88091" y="421397"/>
            <a:ext cx="5815818" cy="971306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Ιστορική αναδρομή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74055"/>
            <a:ext cx="10515600" cy="4951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1900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Prof. H.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Teppeiner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ρήση χρωστικών ως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Φωτοευαισθητοποιητές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l-GR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PDT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σε όγκους και δερματικές παθήσεις</a:t>
            </a:r>
          </a:p>
          <a:p>
            <a:pPr lvl="2"/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Δράσης του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eosin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ως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Φωτοευαισθητοποιητή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σε καρκίνωμα προσώπου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1912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→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F. Meyer Betz: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ελέτη της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φωτοτοξικής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ικανότητας της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αιματοπορφυρίνης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στον άνθρωπο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1948 →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Figge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et al: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Πειράματα για χρήση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Πορφυρίνης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για στόχευση και θεραπεία όγκων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1960 → Χρήση της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αιματοπορφυρίνης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και των παραγώγων της για διάγνωση και στόχευση όγκων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1966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→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Lipson et al: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Πρώτη επιτυχημένη θεραπεία καρκίνου του στήθους (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αιματοπορφυρίνη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+ λάμπα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1978 → Χρήση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laser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αντί για λάμπες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1987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Μελέτη </a:t>
            </a:r>
            <a:r>
              <a:rPr lang="el-G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Φωτοευαισθητοποιητών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</a:t>
            </a:r>
            <a:r>
              <a:rPr lang="el-GR" sz="1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ης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γενιάς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1999 → Δεκτό το πρώτο φάρμακο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PDT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από τον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64107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680"/>
            <a:ext cx="7100887" cy="2721012"/>
          </a:xfr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2487051" y="323239"/>
            <a:ext cx="7217898" cy="999441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Φωτοδυναμική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 Θεραπεία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0597" y="1835523"/>
            <a:ext cx="2932213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Φωτοευαισθητοποιητής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(PS)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Ακτινοβολία </a:t>
            </a:r>
          </a:p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(συνήθως 620-690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</a:t>
            </a:r>
            <a:r>
              <a:rPr lang="el-GR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18599"/>
            <a:ext cx="6784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Ελάχιστα επεμβατική τεχνική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Εκλεκτικότητα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 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Πρόσληψη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ακτινοβόληση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βλάβης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Δράση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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Απεικόνιση + Θεραπεία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anose="050401020108070707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Βραχυπρόθεσμες παρενέργειες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Δυνατότητα επαναλαμβανόμενων θεραπειών στην ίδια βλάβη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0887" y="4264710"/>
            <a:ext cx="47948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Αλλά…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Αυξημένη φωτοευαισθησία ιστού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Αδύνατη εφαρμογή σε μεταστάσεις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Εξάρτηση από οξυγόνωση ιστού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Συσσωμάτωση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Χαμηλή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Φαρμακοκινητική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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anose="05040102010807070707" pitchFamily="18" charset="2"/>
              </a:rPr>
              <a:t>Drug delivery + Targeted PDT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9019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2444847" y="238833"/>
            <a:ext cx="7217898" cy="999441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Μηχανισμός δράσης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PDT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3659"/>
            <a:ext cx="7263843" cy="3468495"/>
          </a:xfrm>
        </p:spPr>
      </p:pic>
      <p:sp>
        <p:nvSpPr>
          <p:cNvPr id="6" name="Δεξιό βέλος 5"/>
          <p:cNvSpPr/>
          <p:nvPr/>
        </p:nvSpPr>
        <p:spPr>
          <a:xfrm>
            <a:off x="7263844" y="3405121"/>
            <a:ext cx="885546" cy="73374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90" y="1373283"/>
            <a:ext cx="3993608" cy="5028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7510" y="5531256"/>
            <a:ext cx="4070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Τύπος κυτταρικού θανάτου: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Τύπος κυττάρου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Υποκυτταρική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θέση &amp; Ποσότητα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Διαθεσιμότητα Ο</a:t>
            </a:r>
            <a:r>
              <a:rPr lang="el-GR" sz="1600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Πεντάγωνο 2"/>
          <p:cNvSpPr/>
          <p:nvPr/>
        </p:nvSpPr>
        <p:spPr>
          <a:xfrm>
            <a:off x="3921945" y="5441631"/>
            <a:ext cx="4116778" cy="1256467"/>
          </a:xfrm>
          <a:prstGeom prst="homePlat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752154"/>
            <a:ext cx="4251959" cy="640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15" y="5392503"/>
            <a:ext cx="136768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a:absorbance</a:t>
            </a:r>
          </a:p>
          <a:p>
            <a:r>
              <a:rPr lang="el-GR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b:ISC</a:t>
            </a:r>
          </a:p>
          <a:p>
            <a:r>
              <a:rPr lang="el-GR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c:Energy </a:t>
            </a:r>
            <a:r>
              <a:rPr lang="el-GR" sz="105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transfer</a:t>
            </a:r>
            <a:endParaRPr lang="el-GR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7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9248" y="365125"/>
            <a:ext cx="8193505" cy="1239086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Φωτοευαισθητοποιητής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(PS)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Χαρακτηριστικά ιδανικού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Χημική καθαρότητα + χημική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φυσική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σταθερότητα</a:t>
            </a:r>
          </a:p>
          <a:p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Εκλεκτικότητα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καρκινικά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κύτταρα</a:t>
            </a:r>
          </a:p>
          <a:p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Σύντομο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χρονικό διάστημα μεταξύ χορήγησης και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μέγιστης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συσσώρευση εντός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ιστού-στόχου</a:t>
            </a:r>
          </a:p>
          <a:p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Απορρόφηση σε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μήκος κύματος με βέλτιστη διείσδυση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ιστού-στόχου (600-850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lang="el-G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ρήγορη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αποβολή από το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σώμα</a:t>
            </a: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ψηλή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κβαντική απόδοση παραγωγής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l-G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ελάχιστη τοξικότητα απουσία φωτός</a:t>
            </a:r>
            <a:endParaRPr lang="el-G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9771" y="5213684"/>
            <a:ext cx="733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Πορφυρινικοί</a:t>
            </a:r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οι καλύτεροι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PSs </a:t>
            </a:r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έως τώρα</a:t>
            </a:r>
            <a:endParaRPr lang="el-GR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" r="262" b="17730"/>
          <a:stretch/>
        </p:blipFill>
        <p:spPr>
          <a:xfrm>
            <a:off x="0" y="1433051"/>
            <a:ext cx="12192000" cy="4021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946" y="5437468"/>
            <a:ext cx="2472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αμηλή απορρόφηση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Χαμηλής καθαρότητας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Μειωμένη στόχευση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Φωτοευαισθησία </a:t>
            </a:r>
            <a:endParaRPr lang="el-G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152" y="478944"/>
            <a:ext cx="2379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Υψηλή απορρόφηση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Υψηλής καθαρότητας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Μειωμένη στόχευση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Μικρή διαλυτότητα</a:t>
            </a:r>
            <a:endParaRPr lang="el-G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6411" y="5454314"/>
            <a:ext cx="2379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/>
              <a:t>Υψηλή απορρόφηση</a:t>
            </a:r>
          </a:p>
          <a:p>
            <a:r>
              <a:rPr lang="el-GR" dirty="0"/>
              <a:t>Υψηλής καθαρότητας</a:t>
            </a:r>
          </a:p>
          <a:p>
            <a:r>
              <a:rPr lang="el-GR" dirty="0"/>
              <a:t>Επαρκής στόχευση </a:t>
            </a:r>
          </a:p>
          <a:p>
            <a:r>
              <a:rPr lang="el-GR" dirty="0"/>
              <a:t>Μικρή διαλυτότητα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804" y="5454314"/>
            <a:ext cx="283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Συνδυαστική </a:t>
            </a:r>
            <a:r>
              <a:rPr lang="el-GR" dirty="0"/>
              <a:t>θεραπεία</a:t>
            </a:r>
          </a:p>
          <a:p>
            <a:r>
              <a:rPr lang="el-GR" dirty="0"/>
              <a:t>Στόχευση όγκου </a:t>
            </a:r>
          </a:p>
          <a:p>
            <a:r>
              <a:rPr lang="el-GR" dirty="0"/>
              <a:t>Βιοσυμβατότητα</a:t>
            </a:r>
            <a:endParaRPr lang="en-US" dirty="0"/>
          </a:p>
          <a:p>
            <a:r>
              <a:rPr lang="el-GR" dirty="0"/>
              <a:t>Διαλυτότητα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6338" y="478943"/>
            <a:ext cx="2672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/>
              <a:t>Συνδυαστική θεραπεία</a:t>
            </a:r>
          </a:p>
          <a:p>
            <a:r>
              <a:rPr lang="el-GR" dirty="0"/>
              <a:t>Στόχευση όγκου </a:t>
            </a:r>
          </a:p>
          <a:p>
            <a:r>
              <a:rPr lang="el-GR" dirty="0"/>
              <a:t>Χαμηλή Βιοσυμβατότητα</a:t>
            </a:r>
            <a:endParaRPr lang="en-US" dirty="0"/>
          </a:p>
          <a:p>
            <a:r>
              <a:rPr lang="el-GR" dirty="0"/>
              <a:t>Μικρή διαλυτότητα</a:t>
            </a:r>
          </a:p>
        </p:txBody>
      </p:sp>
      <p:sp>
        <p:nvSpPr>
          <p:cNvPr id="2" name="Πεντάγωνο 1"/>
          <p:cNvSpPr/>
          <p:nvPr/>
        </p:nvSpPr>
        <p:spPr>
          <a:xfrm>
            <a:off x="2472152" y="478943"/>
            <a:ext cx="2663728" cy="954107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1" name="Πεντάγωνο 10"/>
          <p:cNvSpPr/>
          <p:nvPr/>
        </p:nvSpPr>
        <p:spPr>
          <a:xfrm>
            <a:off x="7014082" y="478942"/>
            <a:ext cx="2785238" cy="954107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2" name="Πεντάγωνο 11"/>
          <p:cNvSpPr/>
          <p:nvPr/>
        </p:nvSpPr>
        <p:spPr>
          <a:xfrm>
            <a:off x="-18946" y="5454314"/>
            <a:ext cx="2701186" cy="954107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3" name="Πεντάγωνο 12"/>
          <p:cNvSpPr/>
          <p:nvPr/>
        </p:nvSpPr>
        <p:spPr>
          <a:xfrm>
            <a:off x="4906411" y="5454314"/>
            <a:ext cx="2606909" cy="954107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4" name="Πεντάγωνο 13"/>
          <p:cNvSpPr/>
          <p:nvPr/>
        </p:nvSpPr>
        <p:spPr>
          <a:xfrm>
            <a:off x="9378804" y="5437467"/>
            <a:ext cx="2832143" cy="954107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168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21142" y="365126"/>
            <a:ext cx="6749716" cy="104658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Targeted PDT</a:t>
            </a:r>
            <a:r>
              <a:rPr lang="el-G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TPDT)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73580" y="1825625"/>
            <a:ext cx="8244840" cy="44163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l-GR" dirty="0" smtClean="0"/>
              <a:t>↑ακρίβειας + ↓βλάβης υγιούς ιστού</a:t>
            </a:r>
            <a:endParaRPr lang="en-US" dirty="0" smtClean="0"/>
          </a:p>
          <a:p>
            <a:pPr marL="571500" indent="-396000" algn="ctr">
              <a:lnSpc>
                <a:spcPct val="200000"/>
              </a:lnSpc>
              <a:buFont typeface="+mj-lt"/>
              <a:buAutoNum type="romanLcPeriod"/>
            </a:pPr>
            <a:r>
              <a:rPr lang="el-GR" dirty="0" smtClean="0"/>
              <a:t>Παθητική: Φυσικοχημικές ιδιότητες φορέα </a:t>
            </a:r>
          </a:p>
          <a:p>
            <a:pPr marL="571500" indent="-571500" algn="ctr">
              <a:lnSpc>
                <a:spcPct val="200000"/>
              </a:lnSpc>
              <a:buFont typeface="+mj-lt"/>
              <a:buAutoNum type="romanLcPeriod"/>
            </a:pPr>
            <a:r>
              <a:rPr lang="el-GR" dirty="0" smtClean="0"/>
              <a:t>Ενεργός: Μοριακή αναγνώριση πχ.</a:t>
            </a:r>
            <a:r>
              <a:rPr lang="en-US" dirty="0" smtClean="0"/>
              <a:t>FA receptors</a:t>
            </a:r>
            <a:r>
              <a:rPr lang="el-GR" dirty="0" smtClean="0"/>
              <a:t> </a:t>
            </a:r>
          </a:p>
          <a:p>
            <a:pPr marL="571500" indent="-571500" algn="ctr">
              <a:lnSpc>
                <a:spcPct val="200000"/>
              </a:lnSpc>
              <a:buFont typeface="+mj-lt"/>
              <a:buAutoNum type="romanLcPeriod"/>
            </a:pPr>
            <a:r>
              <a:rPr lang="en-US" dirty="0" err="1" smtClean="0"/>
              <a:t>Activable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Παθοφυσιολογία</a:t>
            </a:r>
            <a:r>
              <a:rPr lang="el-GR" dirty="0" smtClean="0"/>
              <a:t> + Ένζυμα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l-GR" dirty="0"/>
          </a:p>
        </p:txBody>
      </p:sp>
      <p:sp>
        <p:nvSpPr>
          <p:cNvPr id="4" name="Διπλωμένη γωνία 3"/>
          <p:cNvSpPr/>
          <p:nvPr/>
        </p:nvSpPr>
        <p:spPr>
          <a:xfrm rot="1489398">
            <a:off x="10329581" y="276829"/>
            <a:ext cx="1635708" cy="144001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r>
              <a:rPr lang="el-GR" baseline="30000" dirty="0" smtClean="0"/>
              <a:t>rd</a:t>
            </a:r>
            <a:r>
              <a:rPr lang="el-GR" dirty="0" smtClean="0"/>
              <a:t> &amp; 4</a:t>
            </a:r>
            <a:r>
              <a:rPr lang="el-GR" baseline="30000" dirty="0" smtClean="0"/>
              <a:t>th</a:t>
            </a:r>
            <a:r>
              <a:rPr lang="el-GR" dirty="0" smtClean="0"/>
              <a:t> </a:t>
            </a:r>
            <a:r>
              <a:rPr lang="el-GR" dirty="0" err="1" smtClean="0"/>
              <a:t>generation</a:t>
            </a:r>
            <a:r>
              <a:rPr lang="el-GR" dirty="0" smtClean="0"/>
              <a:t> </a:t>
            </a:r>
            <a:r>
              <a:rPr lang="el-GR" dirty="0" err="1" smtClean="0"/>
              <a:t>PSs</a:t>
            </a:r>
            <a:endParaRPr lang="el-GR" dirty="0"/>
          </a:p>
        </p:txBody>
      </p:sp>
      <p:sp>
        <p:nvSpPr>
          <p:cNvPr id="10" name="Επεξήγηση με δεξιό βέλος 9"/>
          <p:cNvSpPr/>
          <p:nvPr/>
        </p:nvSpPr>
        <p:spPr>
          <a:xfrm>
            <a:off x="149594" y="2355746"/>
            <a:ext cx="2721142" cy="2042160"/>
          </a:xfrm>
          <a:prstGeom prst="rightArrowCallout">
            <a:avLst>
              <a:gd name="adj1" fmla="val 57928"/>
              <a:gd name="adj2" fmla="val 28964"/>
              <a:gd name="adj3" fmla="val 30971"/>
              <a:gd name="adj4" fmla="val 77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Συγκεκριμένοι τύποι όγκων </a:t>
            </a:r>
          </a:p>
          <a:p>
            <a:pPr algn="ctr"/>
            <a:r>
              <a:rPr lang="el-G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Συσσώρευση </a:t>
            </a:r>
            <a:r>
              <a:rPr lang="el-G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σε υγιή κύτταρα</a:t>
            </a:r>
          </a:p>
        </p:txBody>
      </p:sp>
    </p:spTree>
    <p:extLst>
      <p:ext uri="{BB962C8B-B14F-4D97-AF65-F5344CB8AC3E}">
        <p14:creationId xmlns:p14="http://schemas.microsoft.com/office/powerpoint/2010/main" val="7162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79458" y="365125"/>
            <a:ext cx="8033084" cy="104658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TPDT: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pH-</a:t>
            </a:r>
            <a:r>
              <a:rPr lang="el-G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αποκρινόμενοι </a:t>
            </a:r>
            <a:r>
              <a:rPr lang="en-US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PSs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632" y="2180242"/>
            <a:ext cx="5706427" cy="225367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71" y="1949318"/>
            <a:ext cx="6348003" cy="42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72890" y="140869"/>
            <a:ext cx="4046220" cy="1110749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TPDT: </a:t>
            </a:r>
            <a:r>
              <a:rPr lang="en-US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PMBs</a:t>
            </a:r>
            <a:endParaRPr lang="el-G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77" y="1781987"/>
            <a:ext cx="5367079" cy="2025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577" y="6150114"/>
            <a:ext cx="446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Pyro-GDEVDGSGK-CAR (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PPC</a:t>
            </a:r>
            <a:r>
              <a:rPr lang="el-GR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r>
              <a:rPr lang="el-GR" sz="1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Μπλε: </a:t>
            </a:r>
            <a:r>
              <a:rPr lang="en-US" sz="1000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Pyropheophorbide</a:t>
            </a:r>
            <a:r>
              <a:rPr lang="en-US" sz="1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</a:t>
            </a:r>
            <a:endParaRPr lang="el-GR" sz="10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Κόκκινο:</a:t>
            </a:r>
            <a:r>
              <a:rPr lang="en-U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caspase-3 active peptide linker sequence</a:t>
            </a:r>
            <a:endParaRPr lang="el-GR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Πράσινο:</a:t>
            </a:r>
            <a:r>
              <a:rPr lang="en-US" sz="1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carotenoid quencher</a:t>
            </a:r>
            <a:endParaRPr lang="el-GR" sz="1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77" y="3995310"/>
            <a:ext cx="5367079" cy="1981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5977" y="1135656"/>
            <a:ext cx="360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Ενζυματική</a:t>
            </a:r>
            <a:r>
              <a:rPr lang="el-G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Ενεργοποίηση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l-G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(Διάσπαση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PMB)</a:t>
            </a:r>
            <a:endParaRPr lang="el-G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5569" y="1781987"/>
            <a:ext cx="5843768" cy="2213323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69" y="3995310"/>
            <a:ext cx="5843767" cy="1981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0549" y="1135656"/>
            <a:ext cx="26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Στόχευση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mRNA</a:t>
            </a:r>
            <a:endParaRPr lang="el-G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(Άνοιγμα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PMB)</a:t>
            </a:r>
            <a:endParaRPr lang="el-G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5401" y="6158508"/>
            <a:ext cx="324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c-raf-1 mRNA-triggered PMB (P30C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r>
              <a:rPr lang="el-GR" sz="1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Μπλε: </a:t>
            </a:r>
            <a:r>
              <a:rPr lang="en-US" sz="1000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Pyropheophorbide</a:t>
            </a:r>
            <a:r>
              <a:rPr lang="en-US" sz="1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</a:t>
            </a:r>
            <a:endParaRPr lang="el-GR" sz="10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Κόκκινο:</a:t>
            </a:r>
            <a:r>
              <a:rPr lang="en-U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c-raf-1 mRNA </a:t>
            </a:r>
            <a:r>
              <a:rPr lang="en-US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linker sequence</a:t>
            </a:r>
            <a:endParaRPr lang="el-GR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Πράσινο:</a:t>
            </a:r>
            <a:r>
              <a:rPr lang="en-US" sz="1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carotenoid quencher</a:t>
            </a:r>
            <a:endParaRPr lang="el-GR" sz="1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944</Words>
  <Application>Microsoft Office PowerPoint</Application>
  <PresentationFormat>Ευρεία οθόνη</PresentationFormat>
  <Paragraphs>150</Paragraphs>
  <Slides>14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Θέμα του Office</vt:lpstr>
      <vt:lpstr>Φωτοδυναμική Θεραπεία Photodynamic Therapy (PDT)</vt:lpstr>
      <vt:lpstr>Ιστορική αναδρομή</vt:lpstr>
      <vt:lpstr>Παρουσίαση του PowerPoint</vt:lpstr>
      <vt:lpstr>Μηχανισμός δράσης PDT</vt:lpstr>
      <vt:lpstr>Φωτοευαισθητοποιητής (PS)</vt:lpstr>
      <vt:lpstr>Παρουσίαση του PowerPoint</vt:lpstr>
      <vt:lpstr>Targeted PDT (TPDT)</vt:lpstr>
      <vt:lpstr>TPDT: pH-αποκρινόμενοι PSs</vt:lpstr>
      <vt:lpstr>TPDT: PMBs</vt:lpstr>
      <vt:lpstr>Nanotechnology-Based Drug Delivery Systems</vt:lpstr>
      <vt:lpstr>nMOFs</vt:lpstr>
      <vt:lpstr>nMOFs: Sized controlled synthesis </vt:lpstr>
      <vt:lpstr>Βιβλιογραφία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Φωτοδυναμική Θεραπεία Photodynamic Therapy (PDT)</dc:title>
  <dc:creator>DELL</dc:creator>
  <cp:lastModifiedBy>DELL</cp:lastModifiedBy>
  <cp:revision>90</cp:revision>
  <dcterms:created xsi:type="dcterms:W3CDTF">2020-04-01T16:24:40Z</dcterms:created>
  <dcterms:modified xsi:type="dcterms:W3CDTF">2020-04-05T17:34:22Z</dcterms:modified>
</cp:coreProperties>
</file>